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</p:sldIdLst>
  <p:sldSz cx="9144000" cy="6858000" type="screen4x3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FA8DA91-5BE6-4691-9CCB-0BEC8A6B317D}" type="datetime">
              <a:rPr lang="es-MX" sz="1200" b="0" strike="noStrike" spc="-1">
                <a:solidFill>
                  <a:srgbClr val="8B8B8B"/>
                </a:solidFill>
                <a:latin typeface="Calibri"/>
              </a:rPr>
              <a:t>12/05/2022</a:t>
            </a:fld>
            <a:endParaRPr lang="es-C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C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9F7E1CD-11F7-40C8-B95A-47956AAAF158}" type="slidenum">
              <a:rPr lang="es-MX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U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42" name="Line 1"/>
          <p:cNvSpPr/>
          <p:nvPr/>
        </p:nvSpPr>
        <p:spPr>
          <a:xfrm>
            <a:off x="299880" y="2212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3" name="Imagen 4"/>
          <p:cNvPicPr/>
          <p:nvPr/>
        </p:nvPicPr>
        <p:blipFill>
          <a:blip r:embed="rId3"/>
          <a:stretch/>
        </p:blipFill>
        <p:spPr>
          <a:xfrm>
            <a:off x="2917440" y="266400"/>
            <a:ext cx="2078280" cy="1327680"/>
          </a:xfrm>
          <a:prstGeom prst="rect">
            <a:avLst/>
          </a:prstGeom>
          <a:ln>
            <a:noFill/>
          </a:ln>
        </p:spPr>
      </p:pic>
      <p:sp>
        <p:nvSpPr>
          <p:cNvPr id="44" name="CustomShape 2"/>
          <p:cNvSpPr/>
          <p:nvPr/>
        </p:nvSpPr>
        <p:spPr>
          <a:xfrm>
            <a:off x="483840" y="4966560"/>
            <a:ext cx="712944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Ing.</a:t>
            </a:r>
            <a:r>
              <a:rPr lang="es-E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1800" b="0" strike="noStrike" spc="-1" dirty="0" smtClean="0">
                <a:solidFill>
                  <a:srgbClr val="000000"/>
                </a:solidFill>
                <a:latin typeface="Arial"/>
              </a:rPr>
              <a:t>Ángel 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Arturo Vega </a:t>
            </a:r>
            <a:r>
              <a:rPr lang="es-MX" sz="1800" b="0" strike="noStrike" spc="-1" dirty="0" err="1">
                <a:solidFill>
                  <a:srgbClr val="000000"/>
                </a:solidFill>
                <a:latin typeface="Arial"/>
              </a:rPr>
              <a:t>Mendivil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Especialista Dpto. Seguridad Informática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rgbClr val="000000"/>
                </a:solidFill>
                <a:latin typeface="Arial"/>
              </a:rPr>
              <a:t>Desoft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Holguín.</a:t>
            </a:r>
            <a:r>
              <a:rPr dirty="0"/>
              <a:t/>
            </a:r>
            <a:br>
              <a:rPr dirty="0"/>
            </a:br>
            <a:r>
              <a:rPr lang="es-MX" sz="1800" b="0" strike="noStrike" spc="-1" dirty="0" smtClean="0">
                <a:solidFill>
                  <a:srgbClr val="000000"/>
                </a:solidFill>
                <a:latin typeface="Arial"/>
              </a:rPr>
              <a:t>13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/</a:t>
            </a:r>
            <a:r>
              <a:rPr lang="es-MX" sz="1800" b="0" strike="noStrike" spc="-1" dirty="0" smtClean="0">
                <a:solidFill>
                  <a:srgbClr val="000000"/>
                </a:solidFill>
                <a:latin typeface="Arial"/>
              </a:rPr>
              <a:t>05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/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2022</a:t>
            </a:r>
            <a:endParaRPr lang="es-CU" sz="1800" b="0" strike="noStrike" spc="-1" dirty="0">
              <a:latin typeface="Arial"/>
            </a:endParaRPr>
          </a:p>
        </p:txBody>
      </p:sp>
      <p:sp>
        <p:nvSpPr>
          <p:cNvPr id="45" name="TextShape 3"/>
          <p:cNvSpPr txBox="1"/>
          <p:nvPr/>
        </p:nvSpPr>
        <p:spPr>
          <a:xfrm>
            <a:off x="219240" y="2222280"/>
            <a:ext cx="7394040" cy="1217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ES" sz="27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Examen </a:t>
            </a:r>
            <a:r>
              <a:rPr lang="es-ES" sz="27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Escrito </a:t>
            </a:r>
            <a:endParaRPr lang="en-US" sz="2700" b="0" strike="noStrike" spc="-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47" name="Line 1"/>
          <p:cNvSpPr/>
          <p:nvPr/>
        </p:nvSpPr>
        <p:spPr>
          <a:xfrm>
            <a:off x="299880" y="907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1 Rectángulo"/>
          <p:cNvSpPr/>
          <p:nvPr/>
        </p:nvSpPr>
        <p:spPr>
          <a:xfrm>
            <a:off x="110836" y="3058160"/>
            <a:ext cx="79995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1.- Marque con una </a:t>
            </a:r>
            <a:r>
              <a:rPr lang="es-MX" sz="2400" u="sng" dirty="0"/>
              <a:t>X</a:t>
            </a:r>
            <a:r>
              <a:rPr lang="es-MX" sz="2400" dirty="0"/>
              <a:t> los 3 pilares fundamentales que se deben de cumplir al implementar un Sistema de Gestión de la Seguridad Informática en su entidad.</a:t>
            </a:r>
            <a:endParaRPr lang="es-ES" sz="2400" dirty="0"/>
          </a:p>
          <a:p>
            <a:r>
              <a:rPr lang="es-MX" sz="2400" dirty="0"/>
              <a:t>_____Integridad</a:t>
            </a:r>
            <a:endParaRPr lang="es-ES" sz="2400" dirty="0"/>
          </a:p>
          <a:p>
            <a:r>
              <a:rPr lang="es-MX" sz="2400" dirty="0"/>
              <a:t>_____Sentido de Pertenencia</a:t>
            </a:r>
            <a:endParaRPr lang="es-ES" sz="2400" dirty="0"/>
          </a:p>
          <a:p>
            <a:r>
              <a:rPr lang="es-MX" sz="2400" dirty="0"/>
              <a:t>_____Confidencialidad</a:t>
            </a:r>
            <a:endParaRPr lang="es-ES" sz="2400" dirty="0"/>
          </a:p>
          <a:p>
            <a:r>
              <a:rPr lang="es-MX" sz="2400" dirty="0"/>
              <a:t>_____Buen desempeño laboral</a:t>
            </a:r>
            <a:endParaRPr lang="es-ES" sz="2400" dirty="0"/>
          </a:p>
          <a:p>
            <a:r>
              <a:rPr lang="es-MX" sz="2400" dirty="0"/>
              <a:t>_____Medidas administrativas</a:t>
            </a:r>
            <a:endParaRPr lang="es-ES" sz="2400" dirty="0"/>
          </a:p>
          <a:p>
            <a:r>
              <a:rPr lang="es-MX" sz="2400" dirty="0"/>
              <a:t>_____Disponibilidad</a:t>
            </a:r>
            <a:endParaRPr lang="es-ES" sz="2400" dirty="0"/>
          </a:p>
        </p:txBody>
      </p:sp>
      <p:sp>
        <p:nvSpPr>
          <p:cNvPr id="3" name="2 Rectángulo"/>
          <p:cNvSpPr/>
          <p:nvPr/>
        </p:nvSpPr>
        <p:spPr>
          <a:xfrm>
            <a:off x="110837" y="1151710"/>
            <a:ext cx="77308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Nombre y Apellidos: __________________________________________________________</a:t>
            </a:r>
            <a:endParaRPr lang="es-ES" b="1" dirty="0"/>
          </a:p>
          <a:p>
            <a:r>
              <a:rPr lang="es-MX" b="1" dirty="0"/>
              <a:t>Cargo que ocupa en su entidad: ________________________________________________</a:t>
            </a:r>
            <a:endParaRPr lang="es-ES" b="1" dirty="0"/>
          </a:p>
          <a:p>
            <a:r>
              <a:rPr lang="es-MX" b="1" dirty="0"/>
              <a:t>Nombre de la Entidad: ­_________________________________________________________</a:t>
            </a:r>
            <a:endParaRPr lang="es-ES" b="1" dirty="0"/>
          </a:p>
        </p:txBody>
      </p:sp>
      <p:sp>
        <p:nvSpPr>
          <p:cNvPr id="4" name="3 Rectángulo"/>
          <p:cNvSpPr/>
          <p:nvPr/>
        </p:nvSpPr>
        <p:spPr>
          <a:xfrm>
            <a:off x="1670760" y="1409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/>
              <a:t>Examen</a:t>
            </a:r>
            <a:endParaRPr lang="es-ES" b="1" dirty="0"/>
          </a:p>
          <a:p>
            <a:pPr algn="ctr"/>
            <a:r>
              <a:rPr lang="es-MX" b="1" dirty="0"/>
              <a:t>Curso de Seguridad Informática </a:t>
            </a:r>
            <a:endParaRPr lang="es-ES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2" name="1 Rectángulo"/>
          <p:cNvSpPr/>
          <p:nvPr/>
        </p:nvSpPr>
        <p:spPr>
          <a:xfrm>
            <a:off x="211111" y="155001"/>
            <a:ext cx="760285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2.- Según su concepto ubique la palabra correcta.</a:t>
            </a:r>
            <a:endParaRPr lang="es-ES" dirty="0"/>
          </a:p>
          <a:p>
            <a:r>
              <a:rPr lang="es-MX" dirty="0"/>
              <a:t>a)</a:t>
            </a:r>
            <a:r>
              <a:rPr lang="es-MX" b="1" i="1" dirty="0"/>
              <a:t> Vulnerabilidad	</a:t>
            </a:r>
            <a:endParaRPr lang="es-ES" dirty="0"/>
          </a:p>
          <a:p>
            <a:r>
              <a:rPr lang="es-MX" dirty="0"/>
              <a:t>b)</a:t>
            </a:r>
            <a:r>
              <a:rPr lang="es-MX" b="1" i="1" dirty="0"/>
              <a:t> Ataque</a:t>
            </a:r>
            <a:endParaRPr lang="es-ES" dirty="0"/>
          </a:p>
          <a:p>
            <a:r>
              <a:rPr lang="es-MX" dirty="0"/>
              <a:t>c)</a:t>
            </a:r>
            <a:r>
              <a:rPr lang="es-MX" b="1" i="1" dirty="0"/>
              <a:t> Riesgo</a:t>
            </a:r>
            <a:endParaRPr lang="es-ES" dirty="0"/>
          </a:p>
          <a:p>
            <a:r>
              <a:rPr lang="es-MX" i="1" dirty="0"/>
              <a:t>d)</a:t>
            </a:r>
            <a:r>
              <a:rPr lang="es-MX" b="1" i="1" dirty="0"/>
              <a:t> Amenaza</a:t>
            </a:r>
            <a:r>
              <a:rPr lang="es-MX" dirty="0"/>
              <a:t>  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211111" y="1729311"/>
            <a:ext cx="804619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/>
              <a:t>___________: Es el punto o aspecto del sistema que muestra debilidad al ser atacado o que puede ser dañada su seguridad; representa los aspectos falibles o atacables en el sistema informático y califica el nivel de riesgo de un sistema.</a:t>
            </a:r>
            <a:endParaRPr lang="es-ES" sz="2000" b="1" dirty="0"/>
          </a:p>
          <a:p>
            <a:r>
              <a:rPr lang="es-MX" sz="2000" b="1" dirty="0"/>
              <a:t>___________: Es la situación que puede causar daños a los bienes informáticos, sea una persona, un programa maligno o un suceso natural o de otra índole y representan los posibles atacantes o factores que inciden negativamente sobre las debilidades de un sistema.</a:t>
            </a:r>
            <a:endParaRPr lang="es-ES" sz="2000" b="1" dirty="0"/>
          </a:p>
          <a:p>
            <a:r>
              <a:rPr lang="es-MX" sz="2000" b="1" dirty="0"/>
              <a:t>____________: Intento de acceso o acceso a un sistema o una red informática o terminal mediante la explotación de vulnerabilidades existentes en su seguridad.</a:t>
            </a:r>
            <a:endParaRPr lang="es-ES" sz="2000" b="1" dirty="0"/>
          </a:p>
          <a:p>
            <a:r>
              <a:rPr lang="es-MX" sz="2000" b="1" dirty="0"/>
              <a:t>___________: Probabilidad de que una amenaza se materialice sobre una vulnerabilidad del sistema informático y cause un impacto negativo</a:t>
            </a:r>
            <a:r>
              <a:rPr lang="es-MX" sz="2000" b="1" i="1" dirty="0"/>
              <a:t> </a:t>
            </a:r>
            <a:r>
              <a:rPr lang="es-MX" sz="2000" b="1" dirty="0"/>
              <a:t>en la organización.</a:t>
            </a:r>
            <a:endParaRPr lang="es-ES" sz="20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2" name="1 Rectángulo"/>
          <p:cNvSpPr/>
          <p:nvPr/>
        </p:nvSpPr>
        <p:spPr>
          <a:xfrm>
            <a:off x="193962" y="169729"/>
            <a:ext cx="7952509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/>
              <a:t>3.- Mencione 4 ejemplos de Medidas y Procedimientos que se deben de cumplir en el Plan de Seguridad Informática según resolución 129/2019.</a:t>
            </a:r>
            <a:endParaRPr lang="es-ES" b="1" dirty="0"/>
          </a:p>
          <a:p>
            <a:pPr>
              <a:lnSpc>
                <a:spcPct val="150000"/>
              </a:lnSpc>
            </a:pPr>
            <a:r>
              <a:rPr lang="es-MX" b="1" dirty="0"/>
              <a:t>4.- Mencione 4 Registros de Seguridad que se apliquen en su entidad según resolución 129/2019.</a:t>
            </a:r>
            <a:endParaRPr lang="es-ES" b="1" dirty="0"/>
          </a:p>
          <a:p>
            <a:pPr>
              <a:lnSpc>
                <a:spcPct val="150000"/>
              </a:lnSpc>
            </a:pPr>
            <a:r>
              <a:rPr lang="es-MX" b="1" dirty="0"/>
              <a:t>5.- Mencione 3 de los documentos de Seguridad que deben de tener impresos y firmados por la máxima dirección de su entidad el Responsable de Seguridad Informática.</a:t>
            </a:r>
            <a:endParaRPr lang="es-ES" b="1" dirty="0"/>
          </a:p>
          <a:p>
            <a:pPr>
              <a:lnSpc>
                <a:spcPct val="150000"/>
              </a:lnSpc>
            </a:pPr>
            <a:r>
              <a:rPr lang="es-MX" b="1" dirty="0"/>
              <a:t>6.- Mencione 3 de los deberes que deben de cumplir los usuarios que utilizan las TIC en temas de Seguridad Informática.</a:t>
            </a:r>
            <a:endParaRPr lang="es-ES" b="1" dirty="0"/>
          </a:p>
          <a:p>
            <a:pPr>
              <a:lnSpc>
                <a:spcPct val="150000"/>
              </a:lnSpc>
            </a:pPr>
            <a:r>
              <a:rPr lang="es-MX" b="1" dirty="0" smtClean="0"/>
              <a:t>7.- Mencione 2 entidades especializadas a las que, ante </a:t>
            </a:r>
            <a:r>
              <a:rPr lang="es-ES" b="1" dirty="0" smtClean="0"/>
              <a:t>posibles violaciones de las medidas de protección establecidas en su entidad se informará de inmediato.</a:t>
            </a:r>
          </a:p>
          <a:p>
            <a:pPr>
              <a:lnSpc>
                <a:spcPct val="150000"/>
              </a:lnSpc>
            </a:pPr>
            <a:r>
              <a:rPr lang="es-ES" b="1" dirty="0" smtClean="0"/>
              <a:t>8.- Mencione 4 resoluciones vigentes aprobadas el 4 de julio de 2019.</a:t>
            </a:r>
          </a:p>
          <a:p>
            <a:pPr>
              <a:lnSpc>
                <a:spcPct val="150000"/>
              </a:lnSpc>
            </a:pPr>
            <a:endParaRPr lang="es-ES" b="1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Imagen 3_1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98" name="Line 1"/>
          <p:cNvSpPr/>
          <p:nvPr/>
        </p:nvSpPr>
        <p:spPr>
          <a:xfrm>
            <a:off x="299880" y="2212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9" name="Imagen 4_1"/>
          <p:cNvPicPr/>
          <p:nvPr/>
        </p:nvPicPr>
        <p:blipFill>
          <a:blip r:embed="rId3"/>
          <a:stretch/>
        </p:blipFill>
        <p:spPr>
          <a:xfrm>
            <a:off x="2917440" y="266400"/>
            <a:ext cx="2078280" cy="1327680"/>
          </a:xfrm>
          <a:prstGeom prst="rect">
            <a:avLst/>
          </a:prstGeom>
          <a:ln>
            <a:noFill/>
          </a:ln>
        </p:spPr>
      </p:pic>
      <p:sp>
        <p:nvSpPr>
          <p:cNvPr id="100" name="CustomShape 2"/>
          <p:cNvSpPr/>
          <p:nvPr/>
        </p:nvSpPr>
        <p:spPr>
          <a:xfrm>
            <a:off x="483840" y="4966560"/>
            <a:ext cx="712944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Ing.</a:t>
            </a:r>
            <a:r>
              <a:rPr lang="es-E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Angel Arturo Vega Mendivil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Especialista Dpto. Seguridad Informática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rgbClr val="000000"/>
                </a:solidFill>
                <a:latin typeface="Arial"/>
              </a:rPr>
              <a:t>Desoft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Holguín.</a:t>
            </a:r>
            <a:r>
              <a:rPr dirty="0"/>
              <a:t/>
            </a:r>
            <a:br>
              <a:rPr dirty="0"/>
            </a:br>
            <a:r>
              <a:rPr lang="es-MX" sz="1800" b="0" strike="noStrike" spc="-1" dirty="0" smtClean="0">
                <a:solidFill>
                  <a:srgbClr val="000000"/>
                </a:solidFill>
                <a:latin typeface="Arial"/>
              </a:rPr>
              <a:t>13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/</a:t>
            </a:r>
            <a:r>
              <a:rPr lang="es-MX" sz="1800" b="0" strike="noStrike" spc="-1" smtClean="0">
                <a:solidFill>
                  <a:srgbClr val="000000"/>
                </a:solidFill>
                <a:latin typeface="Arial"/>
              </a:rPr>
              <a:t>05</a:t>
            </a:r>
            <a:r>
              <a:rPr lang="es-ES" sz="1800" b="0" strike="noStrike" spc="-1" smtClean="0">
                <a:solidFill>
                  <a:srgbClr val="000000"/>
                </a:solidFill>
                <a:latin typeface="Arial"/>
              </a:rPr>
              <a:t>/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2022</a:t>
            </a:r>
            <a:endParaRPr lang="es-CU" sz="1800" b="0" strike="noStrike" spc="-1" dirty="0">
              <a:latin typeface="Arial"/>
            </a:endParaRPr>
          </a:p>
        </p:txBody>
      </p:sp>
      <p:sp>
        <p:nvSpPr>
          <p:cNvPr id="101" name="TextShape 3"/>
          <p:cNvSpPr txBox="1"/>
          <p:nvPr/>
        </p:nvSpPr>
        <p:spPr>
          <a:xfrm>
            <a:off x="219240" y="2222280"/>
            <a:ext cx="7394040" cy="1217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ES" sz="27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Consolidación de Temas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27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Examen Escrito </a:t>
            </a:r>
            <a:endParaRPr lang="en-US" sz="27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1161</TotalTime>
  <Words>387</Words>
  <Application>Microsoft Office PowerPoint</Application>
  <PresentationFormat>Presentación en pantalla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curso</dc:title>
  <dc:subject/>
  <dc:creator/>
  <dc:description/>
  <cp:lastModifiedBy>PC-Sergio</cp:lastModifiedBy>
  <cp:revision>196</cp:revision>
  <dcterms:created xsi:type="dcterms:W3CDTF">2018-11-30T18:40:00Z</dcterms:created>
  <dcterms:modified xsi:type="dcterms:W3CDTF">2022-05-12T21:00:19Z</dcterms:modified>
  <dc:language>es-CU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KSOProductBuildVer">
    <vt:lpwstr>3082-10.2.0.5871</vt:lpwstr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Presentación en pantalla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11</vt:i4>
  </property>
</Properties>
</file>